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64" r:id="rId2"/>
    <p:sldId id="369" r:id="rId3"/>
    <p:sldId id="379" r:id="rId4"/>
    <p:sldId id="393" r:id="rId5"/>
    <p:sldId id="371" r:id="rId6"/>
    <p:sldId id="367" r:id="rId7"/>
    <p:sldId id="381" r:id="rId8"/>
    <p:sldId id="363" r:id="rId9"/>
    <p:sldId id="382" r:id="rId10"/>
    <p:sldId id="258" r:id="rId11"/>
    <p:sldId id="392" r:id="rId12"/>
    <p:sldId id="386" r:id="rId13"/>
    <p:sldId id="377" r:id="rId14"/>
    <p:sldId id="285" r:id="rId15"/>
  </p:sldIdLst>
  <p:sldSz cx="12192000" cy="6858000"/>
  <p:notesSz cx="6858000" cy="9144000"/>
  <p:embeddedFontLst>
    <p:embeddedFont>
      <p:font typeface="Lato" panose="020F0502020204030203" pitchFamily="34" charset="0"/>
      <p:regular r:id="rId16"/>
      <p:bold r:id="rId17"/>
    </p:embeddedFont>
    <p:embeddedFont>
      <p:font typeface="Montserrat" panose="00000500000000000000" pitchFamily="2" charset="0"/>
      <p:regular r:id="rId18"/>
      <p:bold r:id="rId19"/>
    </p:embeddedFont>
    <p:embeddedFont>
      <p:font typeface="Montserrat ExtraBold" panose="00000900000000000000" pitchFamily="2" charset="0"/>
      <p:bold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5A"/>
    <a:srgbClr val="84754E"/>
    <a:srgbClr val="3C7A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798" y="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07FF2-3358-4246-A322-5843D42A178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D6EC29-CCE5-4096-BCD8-A838C1F1ADC0}">
      <dgm:prSet/>
      <dgm:spPr/>
      <dgm:t>
        <a:bodyPr/>
        <a:lstStyle/>
        <a:p>
          <a:endParaRPr lang="en-US" dirty="0"/>
        </a:p>
      </dgm:t>
    </dgm:pt>
    <dgm:pt modelId="{70853F86-5A7C-475B-A2FB-60875EF813C1}" type="parTrans" cxnId="{9666943E-D584-4861-B66E-9A504CC18D02}">
      <dgm:prSet/>
      <dgm:spPr/>
      <dgm:t>
        <a:bodyPr/>
        <a:lstStyle/>
        <a:p>
          <a:endParaRPr lang="en-US"/>
        </a:p>
      </dgm:t>
    </dgm:pt>
    <dgm:pt modelId="{C639D9D5-0AF1-44F6-99FF-E893A4A3C7CD}" type="sibTrans" cxnId="{9666943E-D584-4861-B66E-9A504CC18D0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060DE2-5F17-4F2D-9963-FFA842D9C1DA}" type="pres">
      <dgm:prSet presAssocID="{2A107FF2-3358-4246-A322-5843D42A1783}" presName="Name0" presStyleCnt="0">
        <dgm:presLayoutVars>
          <dgm:chMax val="7"/>
          <dgm:chPref val="7"/>
          <dgm:dir/>
        </dgm:presLayoutVars>
      </dgm:prSet>
      <dgm:spPr/>
    </dgm:pt>
    <dgm:pt modelId="{43E6CB2C-7113-452F-A9A0-0A3A65313479}" type="pres">
      <dgm:prSet presAssocID="{2A107FF2-3358-4246-A322-5843D42A1783}" presName="Name1" presStyleCnt="0"/>
      <dgm:spPr/>
    </dgm:pt>
    <dgm:pt modelId="{A66F9D4C-FC8A-4C2E-9A8E-A3B0E5FE82F0}" type="pres">
      <dgm:prSet presAssocID="{C639D9D5-0AF1-44F6-99FF-E893A4A3C7CD}" presName="picture_1" presStyleCnt="0"/>
      <dgm:spPr/>
    </dgm:pt>
    <dgm:pt modelId="{CC0FBF7B-DDC0-4A78-AE25-85CF0F375AFB}" type="pres">
      <dgm:prSet presAssocID="{C639D9D5-0AF1-44F6-99FF-E893A4A3C7CD}" presName="pictureRepeatNode" presStyleLbl="alignImgPlace1" presStyleIdx="0" presStyleCnt="1" custScaleX="99854" custScaleY="99854" custLinFactNeighborX="90" custLinFactNeighborY="-1813"/>
      <dgm:spPr/>
    </dgm:pt>
    <dgm:pt modelId="{EBA827F8-B287-4518-B62C-FABE44312F6B}" type="pres">
      <dgm:prSet presAssocID="{E9D6EC29-CCE5-4096-BCD8-A838C1F1ADC0}" presName="text_1" presStyleLbl="node1" presStyleIdx="0" presStyleCnt="0">
        <dgm:presLayoutVars>
          <dgm:bulletEnabled val="1"/>
        </dgm:presLayoutVars>
      </dgm:prSet>
      <dgm:spPr/>
    </dgm:pt>
  </dgm:ptLst>
  <dgm:cxnLst>
    <dgm:cxn modelId="{9666943E-D584-4861-B66E-9A504CC18D02}" srcId="{2A107FF2-3358-4246-A322-5843D42A1783}" destId="{E9D6EC29-CCE5-4096-BCD8-A838C1F1ADC0}" srcOrd="0" destOrd="0" parTransId="{70853F86-5A7C-475B-A2FB-60875EF813C1}" sibTransId="{C639D9D5-0AF1-44F6-99FF-E893A4A3C7CD}"/>
    <dgm:cxn modelId="{9335B75A-8B0F-4A3D-A8D3-09D0100BEF8D}" type="presOf" srcId="{E9D6EC29-CCE5-4096-BCD8-A838C1F1ADC0}" destId="{EBA827F8-B287-4518-B62C-FABE44312F6B}" srcOrd="0" destOrd="0" presId="urn:microsoft.com/office/officeart/2008/layout/CircularPictureCallout"/>
    <dgm:cxn modelId="{29B6A5AC-1FEF-409E-9F44-CADED7932363}" type="presOf" srcId="{2A107FF2-3358-4246-A322-5843D42A1783}" destId="{5E060DE2-5F17-4F2D-9963-FFA842D9C1DA}" srcOrd="0" destOrd="0" presId="urn:microsoft.com/office/officeart/2008/layout/CircularPictureCallout"/>
    <dgm:cxn modelId="{DA2B25DC-2D3C-4803-969F-B39420C98875}" type="presOf" srcId="{C639D9D5-0AF1-44F6-99FF-E893A4A3C7CD}" destId="{CC0FBF7B-DDC0-4A78-AE25-85CF0F375AFB}" srcOrd="0" destOrd="0" presId="urn:microsoft.com/office/officeart/2008/layout/CircularPictureCallout"/>
    <dgm:cxn modelId="{61D37B95-4D39-4998-85AF-ECF2C790BAED}" type="presParOf" srcId="{5E060DE2-5F17-4F2D-9963-FFA842D9C1DA}" destId="{43E6CB2C-7113-452F-A9A0-0A3A65313479}" srcOrd="0" destOrd="0" presId="urn:microsoft.com/office/officeart/2008/layout/CircularPictureCallout"/>
    <dgm:cxn modelId="{322A638B-8175-46DB-BD57-24C8C21120A4}" type="presParOf" srcId="{43E6CB2C-7113-452F-A9A0-0A3A65313479}" destId="{A66F9D4C-FC8A-4C2E-9A8E-A3B0E5FE82F0}" srcOrd="0" destOrd="0" presId="urn:microsoft.com/office/officeart/2008/layout/CircularPictureCallout"/>
    <dgm:cxn modelId="{C60EE6B4-47EE-469D-85B8-9B0F083AF808}" type="presParOf" srcId="{A66F9D4C-FC8A-4C2E-9A8E-A3B0E5FE82F0}" destId="{CC0FBF7B-DDC0-4A78-AE25-85CF0F375AFB}" srcOrd="0" destOrd="0" presId="urn:microsoft.com/office/officeart/2008/layout/CircularPictureCallout"/>
    <dgm:cxn modelId="{EB5EC2E0-4BE6-4E77-A7CF-0C855D7A777C}" type="presParOf" srcId="{43E6CB2C-7113-452F-A9A0-0A3A65313479}" destId="{EBA827F8-B287-4518-B62C-FABE44312F6B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FBF7B-DDC0-4A78-AE25-85CF0F375AFB}">
      <dsp:nvSpPr>
        <dsp:cNvPr id="0" name=""/>
        <dsp:cNvSpPr/>
      </dsp:nvSpPr>
      <dsp:spPr>
        <a:xfrm>
          <a:off x="1018671" y="116125"/>
          <a:ext cx="2027758" cy="20277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827F8-B287-4518-B62C-FABE44312F6B}">
      <dsp:nvSpPr>
        <dsp:cNvPr id="0" name=""/>
        <dsp:cNvSpPr/>
      </dsp:nvSpPr>
      <dsp:spPr>
        <a:xfrm>
          <a:off x="1380891" y="1229774"/>
          <a:ext cx="1299663" cy="670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1380891" y="1229774"/>
        <a:ext cx="1299663" cy="67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A618-8BAA-6C22-1A73-FB3EDA595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9AF3F-3015-4DA9-1022-228017A21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10F58-263D-A7DB-23F8-7C00A864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2A0FD-188F-EB6D-E7BF-1C7D4CB8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F106F-CAEA-9702-F99C-B80BF390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E630-B0A2-BC15-50DB-C8F3435E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9139C-1898-3DCF-78BB-111636A2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8A165-F3EE-504B-32C3-170B91AE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253C0-17A4-EA5B-AADC-8E02AB22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81991-323F-FBA3-D796-00F9E52E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0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B22F6-AABC-A047-55F6-2B14B8E51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E1834-A0AA-19B9-0B65-AD78F78A8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C5D0-7D98-EBFC-E719-44FDD32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FFC3F-7D13-5D17-FC04-CEFE2CBE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7C399-63A8-E488-5F6C-666F9694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1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7C54-2028-03FA-FC66-DF81A474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EAC21-62C5-9412-C5DD-9BB1C5CDE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E308A-C619-9480-1608-F3BC1046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79F97-4A07-109A-D736-F026B63E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3F96B-663D-54D0-A5FB-DD78FA4A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7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5A44-F0D9-EDAD-3F90-B15CBE15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10224-FBD2-964F-2B18-32D79C81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BE3B4-BE69-6504-090B-09AEFDB57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5D0C-18A3-F6DF-8D1F-9988C3BB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FCA64-FE19-C95C-2860-BBAB58A6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7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F944-F29D-33FA-258D-020B9A66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B9B7-8E9D-D41A-3AA3-C8FF20B64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26CFE-8DA7-AEE1-EDF6-C75885775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A4CCB-C0FE-E2F8-0B35-70140BAF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EE564-1681-3D8B-3530-F2CE137E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B454A-23D2-FE5C-3CF3-0A49103B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9B01-E43B-221F-C1F1-7DB83A57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159E-C5EE-2880-072D-C67D25BA5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5315E-7E84-78AB-4274-5A3530A8C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E017A-CCDA-B4EE-7575-2A11D9EBB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B7CBE-29BF-BA76-1176-2C0D5BA82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1CA6C-8ECC-028B-6D97-71E6CB54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0598D-0418-C0E2-4915-D41F51EA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BE373-4B88-FE85-55B0-DE464302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B838-AD4E-6112-8B1A-AABCB76B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FA594-5FB9-7A64-D2B7-B6540D73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66526-0FE8-A45F-E821-BD50A48E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812EB-0BB8-8F3A-28E3-04BCE393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84334-D27F-C46D-AA45-2BA4877C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B8CE2-1193-443B-FEC7-19CF4533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8B4A6-E08F-B668-CF7D-733B308B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8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1DEA-B150-ECE7-D6FD-63A78A2F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47C8-1E63-703B-8974-3C809E00A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651EC-A3DE-E166-463F-D1E2FB349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3E7F7-EFF3-07E1-DBDD-23F5B49D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8D785-092D-CC18-D666-D41CB7B0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192C8-5633-9B33-A2B8-2C68739B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E39C-E172-2751-01DD-C625CA3D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43697-CE15-FA1F-A7B7-795655A5A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EFC5C-94F5-8121-1621-412AD6A34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79EA-25CC-FCE0-41EC-E53F9D4E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E7764-DADF-0E7A-19D8-F9FC1D35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4EF43-71FB-C39C-42CF-C2D0B268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4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16E69-7688-0C37-46E4-1E797E12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62130-59FD-D986-E1BC-333584D2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504B5-9F17-719A-4487-ADF09E026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3B4B9-B8FD-4B48-9B9C-FDABA7EDD32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25516-63A2-55DB-F469-DC240AE66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41003-4629-54CF-11B2-717318BBD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DCE2F-24A7-4C8C-BFE2-A74F591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dots&#10;&#10;Description automatically generated">
            <a:extLst>
              <a:ext uri="{FF2B5EF4-FFF2-40B4-BE49-F238E27FC236}">
                <a16:creationId xmlns:a16="http://schemas.microsoft.com/office/drawing/2014/main" id="{26DC0643-E13E-876C-2349-1DF8BD41B4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8" name="Picture 7" descr="A green and black logo&#10;&#10;Description automatically generated">
            <a:extLst>
              <a:ext uri="{FF2B5EF4-FFF2-40B4-BE49-F238E27FC236}">
                <a16:creationId xmlns:a16="http://schemas.microsoft.com/office/drawing/2014/main" id="{4379F49D-5A3F-9F35-C55E-73D9D1671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3" y="915404"/>
            <a:ext cx="4170947" cy="2036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F38BFC-C2A8-E1B2-1B14-F1AA8AF2D226}"/>
              </a:ext>
            </a:extLst>
          </p:cNvPr>
          <p:cNvSpPr txBox="1"/>
          <p:nvPr/>
        </p:nvSpPr>
        <p:spPr>
          <a:xfrm>
            <a:off x="-2" y="3668126"/>
            <a:ext cx="121919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6C5A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Unlocking Homeownership</a:t>
            </a:r>
          </a:p>
          <a:p>
            <a:pPr algn="ctr"/>
            <a:endParaRPr lang="en-US" sz="1600" b="1" dirty="0">
              <a:solidFill>
                <a:srgbClr val="006C5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b="1" spc="3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- A COMPREHENSIVE GUIDE FOR FIRST-TIME BUYERS -</a:t>
            </a:r>
          </a:p>
        </p:txBody>
      </p:sp>
    </p:spTree>
    <p:extLst>
      <p:ext uri="{BB962C8B-B14F-4D97-AF65-F5344CB8AC3E}">
        <p14:creationId xmlns:p14="http://schemas.microsoft.com/office/powerpoint/2010/main" val="230885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C4AC81-D556-6FF3-5FC9-D5F7B22AE2C8}"/>
              </a:ext>
            </a:extLst>
          </p:cNvPr>
          <p:cNvGrpSpPr/>
          <p:nvPr/>
        </p:nvGrpSpPr>
        <p:grpSpPr>
          <a:xfrm>
            <a:off x="6809874" y="0"/>
            <a:ext cx="5378475" cy="6858000"/>
            <a:chOff x="6809874" y="0"/>
            <a:chExt cx="5378475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7C2057-2E31-23D5-64BF-82A996E2428D}"/>
                </a:ext>
              </a:extLst>
            </p:cNvPr>
            <p:cNvSpPr/>
            <p:nvPr/>
          </p:nvSpPr>
          <p:spPr>
            <a:xfrm>
              <a:off x="6809874" y="0"/>
              <a:ext cx="5378475" cy="6858000"/>
            </a:xfrm>
            <a:prstGeom prst="rect">
              <a:avLst/>
            </a:prstGeom>
            <a:solidFill>
              <a:srgbClr val="3C7A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ECEAE6-F84A-5DCA-29F0-2EBA0EF6BA57}"/>
                </a:ext>
              </a:extLst>
            </p:cNvPr>
            <p:cNvSpPr/>
            <p:nvPr/>
          </p:nvSpPr>
          <p:spPr>
            <a:xfrm rot="16200000">
              <a:off x="3407590" y="3406139"/>
              <a:ext cx="6857998" cy="45719"/>
            </a:xfrm>
            <a:prstGeom prst="rect">
              <a:avLst/>
            </a:prstGeom>
            <a:solidFill>
              <a:srgbClr val="004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erson holding a key to a person&#10;&#10;Description automatically generated">
            <a:extLst>
              <a:ext uri="{FF2B5EF4-FFF2-40B4-BE49-F238E27FC236}">
                <a16:creationId xmlns:a16="http://schemas.microsoft.com/office/drawing/2014/main" id="{B30A27B8-CF95-6790-94B7-6248D23F57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6806223" cy="5005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887C89-24D2-8A93-5408-9D26E41DF25E}"/>
              </a:ext>
            </a:extLst>
          </p:cNvPr>
          <p:cNvSpPr/>
          <p:nvPr/>
        </p:nvSpPr>
        <p:spPr>
          <a:xfrm>
            <a:off x="0" y="0"/>
            <a:ext cx="6813729" cy="5005799"/>
          </a:xfrm>
          <a:prstGeom prst="rect">
            <a:avLst/>
          </a:prstGeom>
          <a:gradFill flip="none" rotWithShape="1">
            <a:gsLst>
              <a:gs pos="39000">
                <a:srgbClr val="FFFFFF">
                  <a:alpha val="75000"/>
                </a:srgbClr>
              </a:gs>
              <a:gs pos="0">
                <a:schemeClr val="bg1"/>
              </a:gs>
              <a:gs pos="62000">
                <a:schemeClr val="bg1">
                  <a:alpha val="25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with green and white cross&#10;&#10;Description automatically generated">
            <a:extLst>
              <a:ext uri="{FF2B5EF4-FFF2-40B4-BE49-F238E27FC236}">
                <a16:creationId xmlns:a16="http://schemas.microsoft.com/office/drawing/2014/main" id="{21024CDE-764F-1EB1-7E54-5F039B98EB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8" y="3324284"/>
            <a:ext cx="5830447" cy="1624365"/>
          </a:xfrm>
          <a:prstGeom prst="rect">
            <a:avLst/>
          </a:prstGeom>
          <a:effectLst>
            <a:outerShdw blurRad="38100" dist="19050" dir="4500000" algn="t" rotWithShape="0">
              <a:prstClr val="black">
                <a:alpha val="2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488B8D-673F-F309-1EC7-A33E21DCDFEB}"/>
              </a:ext>
            </a:extLst>
          </p:cNvPr>
          <p:cNvSpPr txBox="1"/>
          <p:nvPr/>
        </p:nvSpPr>
        <p:spPr>
          <a:xfrm>
            <a:off x="370328" y="5316276"/>
            <a:ext cx="5725672" cy="109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GRB’s </a:t>
            </a:r>
            <a:r>
              <a:rPr lang="en-US" b="1" dirty="0"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Cash+Guarantee</a:t>
            </a:r>
            <a:r>
              <a:rPr lang="en-US" sz="1400" b="1" cap="small" baseline="30000" dirty="0"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Tm</a:t>
            </a:r>
            <a:r>
              <a:rPr lang="en-US" b="1" dirty="0"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is the gold standard in residential mortgage lending. A Cash+Guarantee offer provides both buyers and sellers with peace of mind.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B8E0A-3AF1-8A9D-C995-182B752CFD86}"/>
              </a:ext>
            </a:extLst>
          </p:cNvPr>
          <p:cNvSpPr txBox="1"/>
          <p:nvPr/>
        </p:nvSpPr>
        <p:spPr>
          <a:xfrm>
            <a:off x="7229777" y="386468"/>
            <a:ext cx="4642183" cy="613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When a buyer presents a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Cash+Guarantee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offer from GRB to purchase a home, it means they have: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28575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 completely underwritten loan. All financing contingencies have been removed.</a:t>
            </a:r>
          </a:p>
          <a:p>
            <a:pPr marL="57150">
              <a:lnSpc>
                <a:spcPct val="125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28575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 20% or more earnest money deposit (EMD) with a Loan-to-Value up to 95%.</a:t>
            </a:r>
          </a:p>
          <a:p>
            <a:pPr marL="57150">
              <a:lnSpc>
                <a:spcPct val="125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285750" indent="-2286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 guarantee from GRB that it will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BUY THE HOUSE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for the purchase offer amount if the buyer fails to complete the home purchase.*</a:t>
            </a:r>
          </a:p>
          <a:p>
            <a:pPr marL="285750" indent="-2286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* Some restrictions apply. Talk to a GRB Mortgage Originator for program details and to request a copy of GRB’s Cash+Guarantee agreement.</a:t>
            </a:r>
          </a:p>
        </p:txBody>
      </p:sp>
    </p:spTree>
    <p:extLst>
      <p:ext uri="{BB962C8B-B14F-4D97-AF65-F5344CB8AC3E}">
        <p14:creationId xmlns:p14="http://schemas.microsoft.com/office/powerpoint/2010/main" val="31821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F3E81-4408-C31C-AD8E-A83F0B2188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040" y="1"/>
            <a:ext cx="6847873" cy="47920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915309-5F62-D3DB-0ACE-F8F84E7F0CAF}"/>
              </a:ext>
            </a:extLst>
          </p:cNvPr>
          <p:cNvSpPr/>
          <p:nvPr/>
        </p:nvSpPr>
        <p:spPr>
          <a:xfrm>
            <a:off x="-21244" y="0"/>
            <a:ext cx="6829490" cy="4792075"/>
          </a:xfrm>
          <a:prstGeom prst="rect">
            <a:avLst/>
          </a:prstGeom>
          <a:gradFill>
            <a:gsLst>
              <a:gs pos="69000">
                <a:srgbClr val="FDFEFF">
                  <a:alpha val="75000"/>
                </a:srgbClr>
              </a:gs>
              <a:gs pos="37000">
                <a:srgbClr val="FBFCFE">
                  <a:alpha val="5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9FDB5B-C087-C8EA-4E22-20A981F825CB}"/>
              </a:ext>
            </a:extLst>
          </p:cNvPr>
          <p:cNvSpPr/>
          <p:nvPr/>
        </p:nvSpPr>
        <p:spPr>
          <a:xfrm>
            <a:off x="6809874" y="0"/>
            <a:ext cx="5378475" cy="6858000"/>
          </a:xfrm>
          <a:prstGeom prst="rect">
            <a:avLst/>
          </a:prstGeom>
          <a:solidFill>
            <a:srgbClr val="3C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E3FAA9-6C36-AF3B-BE4D-CF8A09BB92B0}"/>
              </a:ext>
            </a:extLst>
          </p:cNvPr>
          <p:cNvSpPr txBox="1"/>
          <p:nvPr/>
        </p:nvSpPr>
        <p:spPr>
          <a:xfrm>
            <a:off x="-1" y="3384884"/>
            <a:ext cx="6809875" cy="1520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800" b="1" spc="-150" dirty="0">
                <a:solidFill>
                  <a:srgbClr val="006C5A"/>
                </a:solidFill>
                <a:latin typeface="Montserrat ExtraBold" panose="00000900000000000000" pitchFamily="50" charset="0"/>
                <a:ea typeface="Lato" panose="020F0502020204030203" pitchFamily="34" charset="0"/>
                <a:cs typeface="Segoe UI" panose="020B0502040204020203" pitchFamily="34" charset="0"/>
              </a:rPr>
              <a:t>Welcome Home</a:t>
            </a:r>
            <a:endParaRPr lang="en-US" sz="5800" b="1" cap="small" spc="-150" baseline="90000" dirty="0">
              <a:solidFill>
                <a:srgbClr val="006C5A"/>
              </a:solidFill>
              <a:latin typeface="Montserrat" panose="00000500000000000000" pitchFamily="2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100" b="1" cap="small" spc="280" dirty="0">
                <a:solidFill>
                  <a:srgbClr val="006C5A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BORROW SMARTER. BANK BETTER.</a:t>
            </a:r>
            <a:endParaRPr lang="en-US" sz="2100" b="1" spc="280" dirty="0">
              <a:solidFill>
                <a:srgbClr val="006C5A"/>
              </a:solidFill>
              <a:latin typeface="Montserrat ExtraBold" panose="00000900000000000000" pitchFamily="50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A0B94-FCCB-2BA7-871F-D4F97181962C}"/>
              </a:ext>
            </a:extLst>
          </p:cNvPr>
          <p:cNvSpPr/>
          <p:nvPr/>
        </p:nvSpPr>
        <p:spPr>
          <a:xfrm rot="16200000">
            <a:off x="3407590" y="3406139"/>
            <a:ext cx="6857998" cy="45719"/>
          </a:xfrm>
          <a:prstGeom prst="rect">
            <a:avLst/>
          </a:prstGeom>
          <a:solidFill>
            <a:srgbClr val="004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D47B7-AFF3-F23A-A0C1-D4A2963D63FB}"/>
              </a:ext>
            </a:extLst>
          </p:cNvPr>
          <p:cNvSpPr txBox="1"/>
          <p:nvPr/>
        </p:nvSpPr>
        <p:spPr>
          <a:xfrm>
            <a:off x="-1" y="5019499"/>
            <a:ext cx="6809875" cy="129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GRB’s </a:t>
            </a:r>
            <a:r>
              <a:rPr lang="en-US" sz="1600" b="1" dirty="0"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Welcome Home Relationship Reward Program</a:t>
            </a:r>
            <a:endParaRPr lang="en-US" sz="1600" b="1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helps ease the financial burden of buying a home and reflects our commitment to fostering the long-term financial well-being of the individuals and families who call our region home.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132DA-C4BB-AD5A-C822-38907FF404BF}"/>
              </a:ext>
            </a:extLst>
          </p:cNvPr>
          <p:cNvSpPr txBox="1"/>
          <p:nvPr/>
        </p:nvSpPr>
        <p:spPr>
          <a:xfrm>
            <a:off x="7265972" y="570393"/>
            <a:ext cx="4515853" cy="1545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spc="300" dirty="0">
                <a:solidFill>
                  <a:schemeClr val="bg1"/>
                </a:solidFill>
                <a:latin typeface="Montserrat" panose="00000500000000000000" pitchFamily="2" charset="0"/>
              </a:rPr>
              <a:t>WELCOME HOME</a:t>
            </a:r>
          </a:p>
          <a:p>
            <a:pPr algn="ctr">
              <a:lnSpc>
                <a:spcPct val="114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Mortgage Credit</a:t>
            </a:r>
          </a:p>
          <a:p>
            <a:pPr algn="ctr">
              <a:lnSpc>
                <a:spcPct val="114000"/>
              </a:lnSpc>
            </a:pPr>
            <a:endParaRPr lang="en-US" sz="4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  <a:p>
            <a:pPr algn="ctr"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Buyers can earn </a:t>
            </a: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 to a 1.00% credit 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their mortgage loan amount when they open an account with GRB at the  time of application.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24044-DE99-35A7-1814-385969199102}"/>
              </a:ext>
            </a:extLst>
          </p:cNvPr>
          <p:cNvSpPr txBox="1"/>
          <p:nvPr/>
        </p:nvSpPr>
        <p:spPr>
          <a:xfrm>
            <a:off x="7265972" y="2703992"/>
            <a:ext cx="4515853" cy="151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spc="300" dirty="0">
                <a:solidFill>
                  <a:schemeClr val="bg1"/>
                </a:solidFill>
                <a:latin typeface="Montserrat" panose="00000500000000000000" pitchFamily="2" charset="0"/>
              </a:rPr>
              <a:t>WELCOME HOME</a:t>
            </a:r>
          </a:p>
          <a:p>
            <a:pPr algn="ctr">
              <a:lnSpc>
                <a:spcPct val="114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Mortgage Rewards</a:t>
            </a:r>
          </a:p>
          <a:p>
            <a:pPr algn="ctr">
              <a:lnSpc>
                <a:spcPct val="114000"/>
              </a:lnSpc>
            </a:pPr>
            <a:endParaRPr lang="en-US" sz="4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  <a:p>
            <a:pPr algn="ctr"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Buyers who close on their mortgage with GRB are eligible to </a:t>
            </a: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earn up to $250 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they open a Mortgage Rewards account.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3EDEA-E945-17BE-F4BF-22EE7817B06C}"/>
              </a:ext>
            </a:extLst>
          </p:cNvPr>
          <p:cNvSpPr txBox="1"/>
          <p:nvPr/>
        </p:nvSpPr>
        <p:spPr>
          <a:xfrm>
            <a:off x="7265972" y="4802453"/>
            <a:ext cx="4515853" cy="151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spc="300" dirty="0">
                <a:solidFill>
                  <a:schemeClr val="bg1"/>
                </a:solidFill>
                <a:latin typeface="Montserrat" panose="00000500000000000000" pitchFamily="2" charset="0"/>
              </a:rPr>
              <a:t>WELCOME HOME</a:t>
            </a:r>
          </a:p>
          <a:p>
            <a:pPr algn="ctr">
              <a:lnSpc>
                <a:spcPct val="114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Reward Checking</a:t>
            </a:r>
          </a:p>
          <a:p>
            <a:pPr algn="ctr">
              <a:lnSpc>
                <a:spcPct val="114000"/>
              </a:lnSpc>
            </a:pPr>
            <a:endParaRPr lang="en-US" sz="4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  <a:p>
            <a:pPr algn="ctr"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Buyers can continue to earn with </a:t>
            </a: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premium interest rates 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GRB checking account balances from $0.01 to $15,000.00 each calendar month.</a:t>
            </a:r>
          </a:p>
        </p:txBody>
      </p:sp>
    </p:spTree>
    <p:extLst>
      <p:ext uri="{BB962C8B-B14F-4D97-AF65-F5344CB8AC3E}">
        <p14:creationId xmlns:p14="http://schemas.microsoft.com/office/powerpoint/2010/main" val="933323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attern of green letters&#10;&#10;Description automatically generated">
            <a:extLst>
              <a:ext uri="{FF2B5EF4-FFF2-40B4-BE49-F238E27FC236}">
                <a16:creationId xmlns:a16="http://schemas.microsoft.com/office/drawing/2014/main" id="{618A7043-7466-32F1-E247-A8A8F07A56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4299" cy="77342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2E200E-4783-A0B2-C432-9A011BF84A88}"/>
              </a:ext>
            </a:extLst>
          </p:cNvPr>
          <p:cNvSpPr/>
          <p:nvPr/>
        </p:nvSpPr>
        <p:spPr>
          <a:xfrm>
            <a:off x="7734300" y="0"/>
            <a:ext cx="4454049" cy="6858000"/>
          </a:xfrm>
          <a:prstGeom prst="rect">
            <a:avLst/>
          </a:prstGeom>
          <a:solidFill>
            <a:srgbClr val="3C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387CBF-123B-B223-2DE3-7970EFA878A8}"/>
              </a:ext>
            </a:extLst>
          </p:cNvPr>
          <p:cNvCxnSpPr/>
          <p:nvPr/>
        </p:nvCxnSpPr>
        <p:spPr>
          <a:xfrm>
            <a:off x="7734300" y="0"/>
            <a:ext cx="0" cy="6858000"/>
          </a:xfrm>
          <a:prstGeom prst="line">
            <a:avLst/>
          </a:prstGeom>
          <a:ln w="38100">
            <a:solidFill>
              <a:srgbClr val="004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B2761A0-DA01-83E3-9ABE-472B1987F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1" y="-716015"/>
            <a:ext cx="6819900" cy="681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B27762-0C0F-B779-4DA9-E155FC7EBD59}"/>
              </a:ext>
            </a:extLst>
          </p:cNvPr>
          <p:cNvSpPr txBox="1"/>
          <p:nvPr/>
        </p:nvSpPr>
        <p:spPr>
          <a:xfrm>
            <a:off x="8976469" y="846165"/>
            <a:ext cx="3048000" cy="18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Montserrat ExtraBold" panose="00000900000000000000" pitchFamily="50" charset="0"/>
              </a:rPr>
              <a:t>BUYER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Montserrat ExtraBold" panose="00000900000000000000" pitchFamily="50" charset="0"/>
              </a:rPr>
              <a:t>RESOURCES</a:t>
            </a:r>
          </a:p>
          <a:p>
            <a:pPr>
              <a:lnSpc>
                <a:spcPct val="114000"/>
              </a:lnSpc>
            </a:pPr>
            <a:endParaRPr lang="en-US" sz="6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page built with our borrowers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mind with all the tools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data you need to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succeed in today’s market!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CB42DE-5499-3429-0B18-3C4CF1753800}"/>
              </a:ext>
            </a:extLst>
          </p:cNvPr>
          <p:cNvGrpSpPr/>
          <p:nvPr/>
        </p:nvGrpSpPr>
        <p:grpSpPr>
          <a:xfrm>
            <a:off x="6780296" y="811649"/>
            <a:ext cx="1895475" cy="1895476"/>
            <a:chOff x="6705600" y="481698"/>
            <a:chExt cx="1895475" cy="18954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5F8EEA-074D-146D-95BA-5C4511FCF393}"/>
                </a:ext>
              </a:extLst>
            </p:cNvPr>
            <p:cNvSpPr/>
            <p:nvPr/>
          </p:nvSpPr>
          <p:spPr>
            <a:xfrm>
              <a:off x="6705600" y="481699"/>
              <a:ext cx="1895475" cy="18954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C5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8F9C96-BFED-6A19-26D4-7F3BAE630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05600" y="481698"/>
              <a:ext cx="1895475" cy="1895475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DFC7F4-655D-524F-CCE3-7ADB0EB477EC}"/>
              </a:ext>
            </a:extLst>
          </p:cNvPr>
          <p:cNvSpPr txBox="1"/>
          <p:nvPr/>
        </p:nvSpPr>
        <p:spPr>
          <a:xfrm>
            <a:off x="8976469" y="4089426"/>
            <a:ext cx="3048000" cy="18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Montserrat ExtraBold" panose="00000900000000000000" pitchFamily="50" charset="0"/>
              </a:rPr>
              <a:t>MORTGAGE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  <a:latin typeface="Montserrat ExtraBold" panose="00000900000000000000" pitchFamily="50" charset="0"/>
              </a:rPr>
              <a:t>PROGRAMS</a:t>
            </a:r>
          </a:p>
          <a:p>
            <a:pPr>
              <a:lnSpc>
                <a:spcPct val="114000"/>
              </a:lnSpc>
            </a:pPr>
            <a:endParaRPr lang="en-US" sz="6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page dedicated to listing all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our mortgage programs so buyers, sellers, and investors can easily sort through our programs!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72F846-EA4D-DF69-00B2-863D2B0DFB17}"/>
              </a:ext>
            </a:extLst>
          </p:cNvPr>
          <p:cNvGrpSpPr/>
          <p:nvPr/>
        </p:nvGrpSpPr>
        <p:grpSpPr>
          <a:xfrm>
            <a:off x="6780296" y="4054910"/>
            <a:ext cx="1895475" cy="1895476"/>
            <a:chOff x="6705600" y="481698"/>
            <a:chExt cx="1895475" cy="18954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6C5DED-FDEA-EDF5-746D-50652D4B620E}"/>
                </a:ext>
              </a:extLst>
            </p:cNvPr>
            <p:cNvSpPr/>
            <p:nvPr/>
          </p:nvSpPr>
          <p:spPr>
            <a:xfrm>
              <a:off x="6705600" y="481699"/>
              <a:ext cx="1895475" cy="18954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C5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765005F-8EAD-DF64-2FAC-FD1129579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05600" y="481698"/>
              <a:ext cx="1895475" cy="1895475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4A7F093-22E2-B8A8-BF98-367B36561220}"/>
              </a:ext>
            </a:extLst>
          </p:cNvPr>
          <p:cNvSpPr txBox="1"/>
          <p:nvPr/>
        </p:nvSpPr>
        <p:spPr>
          <a:xfrm>
            <a:off x="557462" y="5065813"/>
            <a:ext cx="694322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C5A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600" spc="600" dirty="0">
                <a:solidFill>
                  <a:srgbClr val="006C5A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VISIT US AT THE NEW</a:t>
            </a:r>
          </a:p>
          <a:p>
            <a:endParaRPr lang="en-US" sz="700" b="1" dirty="0">
              <a:solidFill>
                <a:srgbClr val="006C5A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5400" b="1" dirty="0">
                <a:solidFill>
                  <a:srgbClr val="006C5A"/>
                </a:solidFill>
                <a:latin typeface="Montserrat ExtraBold" panose="00000900000000000000" pitchFamily="50" charset="0"/>
                <a:ea typeface="Lato" panose="020F0502020204030203" pitchFamily="34" charset="0"/>
                <a:cs typeface="Segoe UI" panose="020B0502040204020203" pitchFamily="34" charset="0"/>
              </a:rPr>
              <a:t>GRBbank.com</a:t>
            </a:r>
          </a:p>
        </p:txBody>
      </p:sp>
    </p:spTree>
    <p:extLst>
      <p:ext uri="{BB962C8B-B14F-4D97-AF65-F5344CB8AC3E}">
        <p14:creationId xmlns:p14="http://schemas.microsoft.com/office/powerpoint/2010/main" val="121991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9FDB5B-C087-C8EA-4E22-20A981F825CB}"/>
              </a:ext>
            </a:extLst>
          </p:cNvPr>
          <p:cNvSpPr/>
          <p:nvPr/>
        </p:nvSpPr>
        <p:spPr>
          <a:xfrm>
            <a:off x="8123249" y="0"/>
            <a:ext cx="4065099" cy="6858000"/>
          </a:xfrm>
          <a:prstGeom prst="rect">
            <a:avLst/>
          </a:prstGeom>
          <a:solidFill>
            <a:srgbClr val="3C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F89DA44-2052-FB09-48E5-378F94F3F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16693"/>
              </p:ext>
            </p:extLst>
          </p:nvPr>
        </p:nvGraphicFramePr>
        <p:xfrm>
          <a:off x="8126900" y="313304"/>
          <a:ext cx="4061447" cy="233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31A22D2-3361-F154-BD7E-926BAFE83DB6}"/>
              </a:ext>
            </a:extLst>
          </p:cNvPr>
          <p:cNvSpPr txBox="1">
            <a:spLocks/>
          </p:cNvSpPr>
          <p:nvPr/>
        </p:nvSpPr>
        <p:spPr>
          <a:xfrm>
            <a:off x="8126901" y="2519191"/>
            <a:ext cx="4065099" cy="2055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Joe Leone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GVP, Residential Mortgage Manager </a:t>
            </a:r>
          </a:p>
          <a:p>
            <a:pPr algn="ctr">
              <a:lnSpc>
                <a:spcPct val="120000"/>
              </a:lnSpc>
            </a:pPr>
            <a:r>
              <a:rPr lang="en-US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NMLS#6780  -</a:t>
            </a:r>
            <a:b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585.478.0163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jaleone@grbbank.com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C6787-EE88-A1CA-5540-40AF57A98FCF}"/>
              </a:ext>
            </a:extLst>
          </p:cNvPr>
          <p:cNvSpPr txBox="1"/>
          <p:nvPr/>
        </p:nvSpPr>
        <p:spPr>
          <a:xfrm>
            <a:off x="394034" y="395428"/>
            <a:ext cx="6568240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006C5A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Ready To Buy?</a:t>
            </a:r>
          </a:p>
          <a:p>
            <a:endParaRPr lang="en-US" sz="1600" b="1" spc="-15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Work with the team that’s prepared to make the process of obtaining a home mortgage </a:t>
            </a:r>
            <a:r>
              <a:rPr lang="en-US" sz="2000" b="1" i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as easy as possible!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E06EA5B-7617-B57C-BCE3-028A3EB45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36" y="4903899"/>
            <a:ext cx="3219449" cy="17251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A6B150-6407-07F6-BFFA-3DA4C5ADA15B}"/>
              </a:ext>
            </a:extLst>
          </p:cNvPr>
          <p:cNvSpPr txBox="1"/>
          <p:nvPr/>
        </p:nvSpPr>
        <p:spPr>
          <a:xfrm>
            <a:off x="842212" y="2735180"/>
            <a:ext cx="65682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Mortgage &amp; lending processes all under one roof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Access to local grants &amp; discounts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Online &amp; mobile app for a streamlined mortgage process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34F8F6-A09C-A222-E8C4-5F1DCB7919DC}"/>
              </a:ext>
            </a:extLst>
          </p:cNvPr>
          <p:cNvGrpSpPr/>
          <p:nvPr/>
        </p:nvGrpSpPr>
        <p:grpSpPr>
          <a:xfrm>
            <a:off x="394034" y="4788568"/>
            <a:ext cx="7282113" cy="1754214"/>
            <a:chOff x="394034" y="4708358"/>
            <a:chExt cx="7282113" cy="17542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24AD72-AA9D-5C34-34A9-BCFEE71DB855}"/>
                </a:ext>
              </a:extLst>
            </p:cNvPr>
            <p:cNvSpPr/>
            <p:nvPr/>
          </p:nvSpPr>
          <p:spPr>
            <a:xfrm>
              <a:off x="394034" y="4708358"/>
              <a:ext cx="7282113" cy="17542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80AAFA-D29B-2FEE-4226-7813A60C5FC1}"/>
                </a:ext>
              </a:extLst>
            </p:cNvPr>
            <p:cNvSpPr txBox="1"/>
            <p:nvPr/>
          </p:nvSpPr>
          <p:spPr>
            <a:xfrm>
              <a:off x="539787" y="4869237"/>
              <a:ext cx="5037947" cy="143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006C5A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Segoe UI" panose="020B0502040204020203" pitchFamily="34" charset="0"/>
                </a:rPr>
                <a:t>Get Started Today!</a:t>
              </a:r>
            </a:p>
            <a:p>
              <a:pPr>
                <a:lnSpc>
                  <a:spcPct val="120000"/>
                </a:lnSpc>
              </a:pPr>
              <a:endParaRPr lang="en-US" sz="400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400" b="1" dirty="0"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Scan the QR code </a:t>
              </a:r>
              <a:r>
                <a:rPr lang="en-US" sz="1400" dirty="0"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to submit your information and I’ll be sure</a:t>
              </a:r>
            </a:p>
            <a:p>
              <a:pPr>
                <a:lnSpc>
                  <a:spcPct val="120000"/>
                </a:lnSpc>
              </a:pPr>
              <a:r>
                <a:rPr lang="en-US" sz="1400" dirty="0"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to contact you.</a:t>
              </a:r>
            </a:p>
            <a:p>
              <a:pPr>
                <a:lnSpc>
                  <a:spcPct val="120000"/>
                </a:lnSpc>
              </a:pPr>
              <a:endParaRPr lang="en-US" sz="8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400" i="1" dirty="0"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Or</a:t>
              </a:r>
              <a:r>
                <a:rPr lang="en-US" sz="1400" dirty="0"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save my </a:t>
              </a:r>
              <a:r>
                <a:rPr lang="en-US" sz="1400" b="1" dirty="0"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contact information </a:t>
              </a:r>
              <a:r>
                <a:rPr lang="en-US" sz="1400" dirty="0"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to call or email me!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C5E7FF-CDC3-458C-94FD-B3932C9EDFA2}"/>
                </a:ext>
              </a:extLst>
            </p:cNvPr>
            <p:cNvGrpSpPr/>
            <p:nvPr/>
          </p:nvGrpSpPr>
          <p:grpSpPr>
            <a:xfrm>
              <a:off x="5920911" y="4889799"/>
              <a:ext cx="1412059" cy="1409798"/>
              <a:chOff x="4945337" y="4130842"/>
              <a:chExt cx="2281631" cy="227797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7D7BB5-FE72-986B-75D8-02FE88B5AD36}"/>
                  </a:ext>
                </a:extLst>
              </p:cNvPr>
              <p:cNvSpPr/>
              <p:nvPr/>
            </p:nvSpPr>
            <p:spPr>
              <a:xfrm>
                <a:off x="4948989" y="4130842"/>
                <a:ext cx="2277979" cy="2277979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0B7E2D7-0D2E-886D-1AB0-858AD3E66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45337" y="4131815"/>
                <a:ext cx="2277005" cy="22770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8641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51" y="676275"/>
            <a:ext cx="5436874" cy="54368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29325" y="574508"/>
            <a:ext cx="6162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00" dirty="0">
                <a:latin typeface="Montserrat" panose="00000500000000000000" pitchFamily="2" charset="0"/>
                <a:ea typeface="Segoe UI Black" panose="020B0A02040204020203" pitchFamily="34" charset="0"/>
              </a:rPr>
              <a:t>Want To Hear More?</a:t>
            </a:r>
          </a:p>
          <a:p>
            <a:pPr algn="ctr"/>
            <a:endParaRPr lang="en-US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Catch the </a:t>
            </a:r>
            <a:r>
              <a:rPr lang="en-US" sz="24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Mortgage Update With</a:t>
            </a:r>
            <a:br>
              <a:rPr lang="en-US" sz="24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Mike &amp; Joe </a:t>
            </a:r>
            <a:r>
              <a:rPr lang="en-US" sz="2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to learn about local</a:t>
            </a:r>
          </a:p>
          <a:p>
            <a:pPr algn="ctr"/>
            <a:r>
              <a:rPr lang="en-US" sz="2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Housing market trends and news!</a:t>
            </a:r>
          </a:p>
          <a:p>
            <a:pPr algn="ctr"/>
            <a:endParaRPr lang="en-US" sz="24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4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Visit: GRBbank.com/MJ</a:t>
            </a:r>
          </a:p>
          <a:p>
            <a:pPr algn="ctr"/>
            <a:endParaRPr lang="en-US" sz="16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Or Scan the QR Code: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75" y="4031116"/>
            <a:ext cx="2373857" cy="23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0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7154D5-7E39-5156-F550-5AEEC4F86D53}"/>
              </a:ext>
            </a:extLst>
          </p:cNvPr>
          <p:cNvSpPr/>
          <p:nvPr/>
        </p:nvSpPr>
        <p:spPr>
          <a:xfrm>
            <a:off x="6444774" y="0"/>
            <a:ext cx="5743575" cy="6858000"/>
          </a:xfrm>
          <a:prstGeom prst="rect">
            <a:avLst/>
          </a:prstGeom>
          <a:solidFill>
            <a:srgbClr val="3C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E69CD-189E-7932-69D4-91C14933B8E6}"/>
              </a:ext>
            </a:extLst>
          </p:cNvPr>
          <p:cNvSpPr txBox="1"/>
          <p:nvPr/>
        </p:nvSpPr>
        <p:spPr>
          <a:xfrm>
            <a:off x="523875" y="566290"/>
            <a:ext cx="541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Did You Know…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B0B9F-A24B-5EB7-37D8-442F9EDBA5D7}"/>
              </a:ext>
            </a:extLst>
          </p:cNvPr>
          <p:cNvSpPr txBox="1"/>
          <p:nvPr/>
        </p:nvSpPr>
        <p:spPr>
          <a:xfrm>
            <a:off x="447673" y="1951672"/>
            <a:ext cx="5857877" cy="1477328"/>
          </a:xfrm>
          <a:prstGeom prst="rect">
            <a:avLst/>
          </a:prstGeom>
          <a:noFill/>
          <a:effectLst>
            <a:outerShdw blurRad="25400" dist="25400" dir="5400000" algn="t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0" b="1" i="1" spc="-150" dirty="0">
                <a:solidFill>
                  <a:srgbClr val="006C5A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Only </a:t>
            </a:r>
            <a:r>
              <a:rPr lang="en-US" sz="9000" b="1" spc="-150" dirty="0">
                <a:solidFill>
                  <a:srgbClr val="006C5A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9%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AD0F4-1AB4-E07B-3931-38FD53CB1DB3}"/>
              </a:ext>
            </a:extLst>
          </p:cNvPr>
          <p:cNvSpPr txBox="1"/>
          <p:nvPr/>
        </p:nvSpPr>
        <p:spPr>
          <a:xfrm>
            <a:off x="523874" y="3563331"/>
            <a:ext cx="5486401" cy="2657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Of </a:t>
            </a:r>
            <a:r>
              <a:rPr lang="en-US" sz="2400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all homebuyers in 2022 </a:t>
            </a:r>
            <a:r>
              <a:rPr lang="en-US" sz="2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began the home buying process by contacting a bank or mortgage lender.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**Information provided by the </a:t>
            </a:r>
            <a:r>
              <a:rPr lang="en-US" sz="1200" b="1" u="sng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2023 NAR Home Buyers and Sellers Generational Trends </a:t>
            </a:r>
            <a:r>
              <a:rPr lang="en-US" sz="12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F1AC3-E43F-8044-A7EE-6FE32FBA586F}"/>
              </a:ext>
            </a:extLst>
          </p:cNvPr>
          <p:cNvSpPr txBox="1"/>
          <p:nvPr/>
        </p:nvSpPr>
        <p:spPr>
          <a:xfrm>
            <a:off x="6444774" y="541606"/>
            <a:ext cx="5743574" cy="567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TOP 5 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First Steps Taken During</a:t>
            </a:r>
            <a:b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The Home Buying Process 2022</a:t>
            </a:r>
          </a:p>
          <a:p>
            <a:pPr algn="ctr">
              <a:lnSpc>
                <a:spcPct val="120000"/>
              </a:lnSpc>
            </a:pPr>
            <a:endParaRPr lang="en-US" sz="2800" spc="300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47%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Looked Online for Properties for Sale</a:t>
            </a:r>
          </a:p>
          <a:p>
            <a:pPr algn="ctr">
              <a:lnSpc>
                <a:spcPct val="120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18%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Contacted a Real Estate Agent</a:t>
            </a:r>
          </a:p>
          <a:p>
            <a:pPr algn="ctr">
              <a:lnSpc>
                <a:spcPct val="120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8%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Looked For Information Online</a:t>
            </a:r>
            <a:b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About the Home Buying Process</a:t>
            </a:r>
          </a:p>
          <a:p>
            <a:pPr algn="ctr">
              <a:lnSpc>
                <a:spcPct val="120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9%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Contacted a Bank or Mortgage Lender</a:t>
            </a:r>
          </a:p>
          <a:p>
            <a:pPr algn="ctr">
              <a:lnSpc>
                <a:spcPct val="120000"/>
              </a:lnSpc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7%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Talked with a Friend/Relative About</a:t>
            </a:r>
            <a:b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Home Buying Process</a:t>
            </a:r>
          </a:p>
        </p:txBody>
      </p:sp>
    </p:spTree>
    <p:extLst>
      <p:ext uri="{BB962C8B-B14F-4D97-AF65-F5344CB8AC3E}">
        <p14:creationId xmlns:p14="http://schemas.microsoft.com/office/powerpoint/2010/main" val="149345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FE3334-E6FD-05BD-3643-822EE13EFF23}"/>
              </a:ext>
            </a:extLst>
          </p:cNvPr>
          <p:cNvSpPr/>
          <p:nvPr/>
        </p:nvSpPr>
        <p:spPr>
          <a:xfrm>
            <a:off x="7644063" y="0"/>
            <a:ext cx="454428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F00F4-10B2-2E90-FF8C-5D1117DBA3DC}"/>
              </a:ext>
            </a:extLst>
          </p:cNvPr>
          <p:cNvSpPr txBox="1"/>
          <p:nvPr/>
        </p:nvSpPr>
        <p:spPr>
          <a:xfrm>
            <a:off x="473243" y="645906"/>
            <a:ext cx="6455733" cy="534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spc="600" dirty="0">
                <a:solidFill>
                  <a:srgbClr val="006C5A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START WITH A</a:t>
            </a:r>
          </a:p>
          <a:p>
            <a:pPr>
              <a:lnSpc>
                <a:spcPct val="114000"/>
              </a:lnSpc>
            </a:pPr>
            <a:r>
              <a:rPr lang="en-US" sz="5000" b="1" spc="-150" dirty="0">
                <a:solidFill>
                  <a:srgbClr val="006C5A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Pre-Qualification</a:t>
            </a: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 pre-qualification is an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essential first step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in the home buying process as it shows you have the financial ability to bid on a property and secure a mortgage.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Additional benefits include: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Initial estimate of the amount you can borrow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Requires a credit check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Competitive advantage over other buyers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38368-C5B2-99B5-9701-B67E29DB871A}"/>
              </a:ext>
            </a:extLst>
          </p:cNvPr>
          <p:cNvSpPr txBox="1"/>
          <p:nvPr/>
        </p:nvSpPr>
        <p:spPr>
          <a:xfrm>
            <a:off x="7640412" y="604097"/>
            <a:ext cx="4547937" cy="5813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b="1" spc="600" dirty="0">
                <a:solidFill>
                  <a:srgbClr val="006C5A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READY TO BUY?</a:t>
            </a:r>
          </a:p>
          <a:p>
            <a:pPr algn="ctr">
              <a:lnSpc>
                <a:spcPct val="114000"/>
              </a:lnSpc>
            </a:pPr>
            <a:endParaRPr lang="en-US" sz="400" b="1" spc="600" dirty="0">
              <a:solidFill>
                <a:srgbClr val="006C5A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n-US" sz="3000" b="1" dirty="0">
                <a:solidFill>
                  <a:srgbClr val="006C5A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Get Pre-Approved!</a:t>
            </a:r>
          </a:p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In a competitive market, it’s important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to make your offer stand out. GRB’s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pre-approvals are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fully underwritten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with a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mortgage commitment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Programs available for a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GRB Pre-Approval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include:</a:t>
            </a:r>
          </a:p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FHA</a:t>
            </a:r>
          </a:p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VA</a:t>
            </a:r>
          </a:p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USDA</a:t>
            </a:r>
          </a:p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Conventional</a:t>
            </a:r>
          </a:p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145695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3F62BE-EEFC-0FC6-786E-CEC613213649}"/>
              </a:ext>
            </a:extLst>
          </p:cNvPr>
          <p:cNvSpPr/>
          <p:nvPr/>
        </p:nvSpPr>
        <p:spPr>
          <a:xfrm>
            <a:off x="0" y="0"/>
            <a:ext cx="12192000" cy="2200274"/>
          </a:xfrm>
          <a:prstGeom prst="rect">
            <a:avLst/>
          </a:prstGeom>
          <a:solidFill>
            <a:srgbClr val="3C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7C540-CAD3-C652-14CF-58416806F127}"/>
              </a:ext>
            </a:extLst>
          </p:cNvPr>
          <p:cNvSpPr txBox="1"/>
          <p:nvPr/>
        </p:nvSpPr>
        <p:spPr>
          <a:xfrm>
            <a:off x="313275" y="367660"/>
            <a:ext cx="11565450" cy="146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Montserrat" panose="00000800000000000000" pitchFamily="50" charset="0"/>
                <a:ea typeface="Lato" panose="020F0502020204030203" pitchFamily="34" charset="0"/>
                <a:cs typeface="Segoe UI" panose="020B0502040204020203" pitchFamily="34" charset="0"/>
              </a:rPr>
              <a:t>Home Mortgage Lending For Every Stage</a:t>
            </a:r>
          </a:p>
          <a:p>
            <a:pPr>
              <a:lnSpc>
                <a:spcPct val="120000"/>
              </a:lnSpc>
            </a:pPr>
            <a:endParaRPr lang="en-US" sz="800" b="1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Whether you need a refinance or first mortgage or want to finance a second home or investment property, GRB has a lending solution to fit your needs.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GRB’s major lending programs include: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38AC54-A126-B915-2834-DFC69518D392}"/>
              </a:ext>
            </a:extLst>
          </p:cNvPr>
          <p:cNvGrpSpPr/>
          <p:nvPr/>
        </p:nvGrpSpPr>
        <p:grpSpPr>
          <a:xfrm>
            <a:off x="1194632" y="2750632"/>
            <a:ext cx="4307305" cy="942562"/>
            <a:chOff x="970547" y="501227"/>
            <a:chExt cx="4307305" cy="94256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EE9AE09-0A93-544F-6AF0-F2771AB68651}"/>
                </a:ext>
              </a:extLst>
            </p:cNvPr>
            <p:cNvSpPr/>
            <p:nvPr/>
          </p:nvSpPr>
          <p:spPr>
            <a:xfrm>
              <a:off x="970547" y="501227"/>
              <a:ext cx="4307305" cy="9425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537D7A-748F-DFFB-298A-138E45356BEC}"/>
                </a:ext>
              </a:extLst>
            </p:cNvPr>
            <p:cNvSpPr txBox="1"/>
            <p:nvPr/>
          </p:nvSpPr>
          <p:spPr>
            <a:xfrm>
              <a:off x="1708485" y="609363"/>
              <a:ext cx="3569367" cy="72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First-time Buyers, Grants, &amp; Other Programs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6809FA-2AFE-8713-C433-0DE314BCFCA9}"/>
              </a:ext>
            </a:extLst>
          </p:cNvPr>
          <p:cNvGrpSpPr/>
          <p:nvPr/>
        </p:nvGrpSpPr>
        <p:grpSpPr>
          <a:xfrm>
            <a:off x="1194632" y="4055099"/>
            <a:ext cx="4307305" cy="942562"/>
            <a:chOff x="970547" y="1728993"/>
            <a:chExt cx="4307305" cy="9425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7EC9CD0-7D7C-1A6B-43EF-C9305BF15212}"/>
                </a:ext>
              </a:extLst>
            </p:cNvPr>
            <p:cNvSpPr/>
            <p:nvPr/>
          </p:nvSpPr>
          <p:spPr>
            <a:xfrm>
              <a:off x="970547" y="1728993"/>
              <a:ext cx="4307305" cy="9425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6E45D4-A3D4-CAD5-89B8-18DFA68AAEC4}"/>
                </a:ext>
              </a:extLst>
            </p:cNvPr>
            <p:cNvSpPr txBox="1"/>
            <p:nvPr/>
          </p:nvSpPr>
          <p:spPr>
            <a:xfrm>
              <a:off x="1708485" y="1837129"/>
              <a:ext cx="3569367" cy="65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Government Loan Programs</a:t>
              </a:r>
              <a:b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4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(FHA, VA, USDA, SONYMA)</a:t>
              </a:r>
              <a:endParaRPr lang="en-US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757C25-1864-2BDD-D0EC-FBA6A05E3C16}"/>
              </a:ext>
            </a:extLst>
          </p:cNvPr>
          <p:cNvGrpSpPr/>
          <p:nvPr/>
        </p:nvGrpSpPr>
        <p:grpSpPr>
          <a:xfrm>
            <a:off x="1194632" y="5359566"/>
            <a:ext cx="4307305" cy="942562"/>
            <a:chOff x="970547" y="2956759"/>
            <a:chExt cx="4307305" cy="9425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5EB573F-7C67-0C35-FFE9-C9DD5DA54267}"/>
                </a:ext>
              </a:extLst>
            </p:cNvPr>
            <p:cNvSpPr/>
            <p:nvPr/>
          </p:nvSpPr>
          <p:spPr>
            <a:xfrm>
              <a:off x="970547" y="2956759"/>
              <a:ext cx="4307305" cy="9425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AE1F61-1A39-B1BC-1965-31A1BA983ACD}"/>
                </a:ext>
              </a:extLst>
            </p:cNvPr>
            <p:cNvSpPr txBox="1"/>
            <p:nvPr/>
          </p:nvSpPr>
          <p:spPr>
            <a:xfrm>
              <a:off x="1708485" y="3064895"/>
              <a:ext cx="3569367" cy="72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Conventional Loans, Buydowns, and Refinancing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5E7FBE-9006-6DF5-771D-8E6A7FC7FF5D}"/>
              </a:ext>
            </a:extLst>
          </p:cNvPr>
          <p:cNvGrpSpPr/>
          <p:nvPr/>
        </p:nvGrpSpPr>
        <p:grpSpPr>
          <a:xfrm>
            <a:off x="7041977" y="2750632"/>
            <a:ext cx="4307305" cy="942562"/>
            <a:chOff x="6593304" y="501227"/>
            <a:chExt cx="4307305" cy="94256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3C9A3DE-F39E-8EF1-CC0D-F244CE7F7CBD}"/>
                </a:ext>
              </a:extLst>
            </p:cNvPr>
            <p:cNvSpPr/>
            <p:nvPr/>
          </p:nvSpPr>
          <p:spPr>
            <a:xfrm>
              <a:off x="6593304" y="501227"/>
              <a:ext cx="4307305" cy="9425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0F8527-82B6-578F-D6EA-EB25106F5CFC}"/>
                </a:ext>
              </a:extLst>
            </p:cNvPr>
            <p:cNvSpPr txBox="1"/>
            <p:nvPr/>
          </p:nvSpPr>
          <p:spPr>
            <a:xfrm>
              <a:off x="7331242" y="609363"/>
              <a:ext cx="3569367" cy="65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Cash+ Mortgage Programs</a:t>
              </a:r>
              <a:b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4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Cash+Guarantee, Cash+Mortgage</a:t>
              </a:r>
              <a:endParaRPr lang="en-US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1B190B-14D9-B7C9-8D7A-B732DBA4B205}"/>
              </a:ext>
            </a:extLst>
          </p:cNvPr>
          <p:cNvGrpSpPr/>
          <p:nvPr/>
        </p:nvGrpSpPr>
        <p:grpSpPr>
          <a:xfrm>
            <a:off x="7041977" y="4055099"/>
            <a:ext cx="4307305" cy="942562"/>
            <a:chOff x="6593304" y="1728993"/>
            <a:chExt cx="4307305" cy="94256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94A62D4-C746-0410-CA8A-553CE41423A9}"/>
                </a:ext>
              </a:extLst>
            </p:cNvPr>
            <p:cNvSpPr/>
            <p:nvPr/>
          </p:nvSpPr>
          <p:spPr>
            <a:xfrm>
              <a:off x="6593304" y="1728993"/>
              <a:ext cx="4307305" cy="9425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A8FFB5-971C-3BEB-1B32-F028B534E78B}"/>
                </a:ext>
              </a:extLst>
            </p:cNvPr>
            <p:cNvSpPr txBox="1"/>
            <p:nvPr/>
          </p:nvSpPr>
          <p:spPr>
            <a:xfrm>
              <a:off x="7331242" y="1837129"/>
              <a:ext cx="3569367" cy="65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RateRelief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+</a:t>
              </a:r>
              <a:b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4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Buy With Confidence, Refinance With Ease</a:t>
              </a:r>
              <a:endParaRPr lang="en-US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0B2D0F-B192-FCC3-2991-C22A774BC1DE}"/>
              </a:ext>
            </a:extLst>
          </p:cNvPr>
          <p:cNvGrpSpPr/>
          <p:nvPr/>
        </p:nvGrpSpPr>
        <p:grpSpPr>
          <a:xfrm>
            <a:off x="7041977" y="5359566"/>
            <a:ext cx="4307305" cy="942562"/>
            <a:chOff x="6593304" y="2956759"/>
            <a:chExt cx="4307305" cy="94256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1165940-5321-C64E-C246-226F14070FE0}"/>
                </a:ext>
              </a:extLst>
            </p:cNvPr>
            <p:cNvSpPr/>
            <p:nvPr/>
          </p:nvSpPr>
          <p:spPr>
            <a:xfrm>
              <a:off x="6593304" y="2956759"/>
              <a:ext cx="4307305" cy="9425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CD6D03-359B-EF8B-BB12-ECBB5AC1494F}"/>
                </a:ext>
              </a:extLst>
            </p:cNvPr>
            <p:cNvSpPr txBox="1"/>
            <p:nvPr/>
          </p:nvSpPr>
          <p:spPr>
            <a:xfrm>
              <a:off x="7331242" y="3064895"/>
              <a:ext cx="3569367" cy="65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Specialty Lending Options</a:t>
              </a:r>
              <a:b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4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(Jumbo, Construction, Investor, Portfolio)</a:t>
              </a:r>
              <a:endParaRPr lang="en-US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3CD755F-F01D-1709-B496-2C89761F0251}"/>
              </a:ext>
            </a:extLst>
          </p:cNvPr>
          <p:cNvSpPr/>
          <p:nvPr/>
        </p:nvSpPr>
        <p:spPr>
          <a:xfrm>
            <a:off x="697330" y="2652136"/>
            <a:ext cx="1082841" cy="1082841"/>
          </a:xfrm>
          <a:prstGeom prst="ellipse">
            <a:avLst/>
          </a:prstGeom>
          <a:solidFill>
            <a:srgbClr val="3C7A6B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6C464E-9E3D-5B5D-52E5-80DB5CBA4DF1}"/>
              </a:ext>
            </a:extLst>
          </p:cNvPr>
          <p:cNvSpPr/>
          <p:nvPr/>
        </p:nvSpPr>
        <p:spPr>
          <a:xfrm>
            <a:off x="697330" y="3951455"/>
            <a:ext cx="1082841" cy="1082841"/>
          </a:xfrm>
          <a:prstGeom prst="ellipse">
            <a:avLst/>
          </a:prstGeom>
          <a:solidFill>
            <a:srgbClr val="3C7A6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834DF1-6776-1131-5BC0-105568D5948A}"/>
              </a:ext>
            </a:extLst>
          </p:cNvPr>
          <p:cNvSpPr/>
          <p:nvPr/>
        </p:nvSpPr>
        <p:spPr>
          <a:xfrm>
            <a:off x="691877" y="5255921"/>
            <a:ext cx="1082841" cy="1082841"/>
          </a:xfrm>
          <a:prstGeom prst="ellipse">
            <a:avLst/>
          </a:prstGeom>
          <a:solidFill>
            <a:srgbClr val="3C7A6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C35C700-F10C-9E95-B4CC-0BCC0A6AB032}"/>
              </a:ext>
            </a:extLst>
          </p:cNvPr>
          <p:cNvSpPr/>
          <p:nvPr/>
        </p:nvSpPr>
        <p:spPr>
          <a:xfrm>
            <a:off x="6544674" y="2654216"/>
            <a:ext cx="1082841" cy="1082841"/>
          </a:xfrm>
          <a:prstGeom prst="ellipse">
            <a:avLst/>
          </a:prstGeom>
          <a:solidFill>
            <a:srgbClr val="3C7A6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7C5454-FC87-8462-ED1F-C87495E65E75}"/>
              </a:ext>
            </a:extLst>
          </p:cNvPr>
          <p:cNvSpPr/>
          <p:nvPr/>
        </p:nvSpPr>
        <p:spPr>
          <a:xfrm>
            <a:off x="6544674" y="3951454"/>
            <a:ext cx="1082841" cy="1082841"/>
          </a:xfrm>
          <a:prstGeom prst="ellipse">
            <a:avLst/>
          </a:prstGeom>
          <a:solidFill>
            <a:srgbClr val="3C7A6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18E1076-CB47-286A-80FC-59AA609FECB7}"/>
              </a:ext>
            </a:extLst>
          </p:cNvPr>
          <p:cNvSpPr/>
          <p:nvPr/>
        </p:nvSpPr>
        <p:spPr>
          <a:xfrm>
            <a:off x="6544673" y="5255921"/>
            <a:ext cx="1082841" cy="1082841"/>
          </a:xfrm>
          <a:prstGeom prst="ellipse">
            <a:avLst/>
          </a:prstGeom>
          <a:solidFill>
            <a:srgbClr val="3C7A6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D85DA-C9EB-30CB-E246-5637A71CC8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532" y="2830196"/>
            <a:ext cx="661532" cy="6615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01A1F6-2BEA-30DA-26E7-8F1B1D77CD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1124" y="4152845"/>
            <a:ext cx="656186" cy="6561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8B8CE3-500F-2A9D-EE66-3230D8C61E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532" y="5439479"/>
            <a:ext cx="661532" cy="6615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5886B1-ED3E-09F5-4791-0484605EC1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8000" y="5450169"/>
            <a:ext cx="656186" cy="6561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D00FAF-4A5B-9E84-7932-2178911801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8000" y="2830026"/>
            <a:ext cx="661532" cy="6615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0F24C8-BAB4-5227-E638-47CB21807B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878" y="4163235"/>
            <a:ext cx="656186" cy="6561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7729BF-38FB-B85F-ABF9-D17549A2ABB3}"/>
              </a:ext>
            </a:extLst>
          </p:cNvPr>
          <p:cNvSpPr/>
          <p:nvPr/>
        </p:nvSpPr>
        <p:spPr>
          <a:xfrm>
            <a:off x="0" y="2150655"/>
            <a:ext cx="12192000" cy="45719"/>
          </a:xfrm>
          <a:prstGeom prst="rect">
            <a:avLst/>
          </a:prstGeom>
          <a:solidFill>
            <a:srgbClr val="004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A488896-646F-82B3-7010-D49BC9A61F11}"/>
              </a:ext>
            </a:extLst>
          </p:cNvPr>
          <p:cNvGrpSpPr/>
          <p:nvPr/>
        </p:nvGrpSpPr>
        <p:grpSpPr>
          <a:xfrm>
            <a:off x="6536657" y="1839651"/>
            <a:ext cx="1024431" cy="1024431"/>
            <a:chOff x="6448427" y="2095758"/>
            <a:chExt cx="1200328" cy="120032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CB0A59-8AD3-8617-4EF0-EE4F3F1C87E7}"/>
                </a:ext>
              </a:extLst>
            </p:cNvPr>
            <p:cNvSpPr/>
            <p:nvPr/>
          </p:nvSpPr>
          <p:spPr>
            <a:xfrm>
              <a:off x="6448427" y="2095758"/>
              <a:ext cx="1200328" cy="1200328"/>
            </a:xfrm>
            <a:prstGeom prst="ellipse">
              <a:avLst/>
            </a:prstGeom>
            <a:solidFill>
              <a:srgbClr val="006C5A"/>
            </a:solidFill>
            <a:ln w="381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A270E1-DEA6-E7E2-21B6-5A945A2B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9924" y="2285303"/>
              <a:ext cx="779025" cy="77902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6023276-B37E-B083-771E-DB48D8A2A457}"/>
              </a:ext>
            </a:extLst>
          </p:cNvPr>
          <p:cNvSpPr/>
          <p:nvPr/>
        </p:nvSpPr>
        <p:spPr>
          <a:xfrm>
            <a:off x="0" y="0"/>
            <a:ext cx="5743575" cy="6858000"/>
          </a:xfrm>
          <a:prstGeom prst="rect">
            <a:avLst/>
          </a:prstGeom>
          <a:solidFill>
            <a:srgbClr val="3C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22338-72E2-81D1-87EB-14425892F692}"/>
              </a:ext>
            </a:extLst>
          </p:cNvPr>
          <p:cNvSpPr txBox="1"/>
          <p:nvPr/>
        </p:nvSpPr>
        <p:spPr>
          <a:xfrm>
            <a:off x="467728" y="566290"/>
            <a:ext cx="4649704" cy="5690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5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Why GRB?</a:t>
            </a:r>
          </a:p>
          <a:p>
            <a:endParaRPr lang="en-US" sz="2400" b="1" spc="-150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GRB serves as a 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knowledgeable, trusted advisor 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to its customers – providing proactive, strategic counsel, unmatched personal service, and access to the resources local residents need to succeed.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GRB has lending options for every stage of homeownership. Whether you’re purchasing your first home, refinancing, investing or downsizing, GRB has a solution.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6186D-190C-A118-D27C-B52333ADA549}"/>
              </a:ext>
            </a:extLst>
          </p:cNvPr>
          <p:cNvSpPr txBox="1"/>
          <p:nvPr/>
        </p:nvSpPr>
        <p:spPr>
          <a:xfrm>
            <a:off x="6448427" y="566290"/>
            <a:ext cx="4904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50" dirty="0">
                <a:solidFill>
                  <a:srgbClr val="006C5A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Our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7CB6A-233D-BF81-13C7-D62595B787D7}"/>
              </a:ext>
            </a:extLst>
          </p:cNvPr>
          <p:cNvSpPr txBox="1"/>
          <p:nvPr/>
        </p:nvSpPr>
        <p:spPr>
          <a:xfrm>
            <a:off x="7852610" y="1799546"/>
            <a:ext cx="3644316" cy="1246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GRB’s home mortgage options include traditional loan programs, as well as specialty lending options and local grants and discounts.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E22195-2604-B196-8658-5BEF3D1F2A37}"/>
              </a:ext>
            </a:extLst>
          </p:cNvPr>
          <p:cNvGrpSpPr/>
          <p:nvPr/>
        </p:nvGrpSpPr>
        <p:grpSpPr>
          <a:xfrm>
            <a:off x="6536657" y="3613014"/>
            <a:ext cx="1024431" cy="1024431"/>
            <a:chOff x="6392279" y="3685203"/>
            <a:chExt cx="1024431" cy="10244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406A26-B941-13B4-D86A-2918F305AF94}"/>
                </a:ext>
              </a:extLst>
            </p:cNvPr>
            <p:cNvSpPr/>
            <p:nvPr/>
          </p:nvSpPr>
          <p:spPr>
            <a:xfrm>
              <a:off x="6392279" y="3685203"/>
              <a:ext cx="1024431" cy="1024431"/>
            </a:xfrm>
            <a:prstGeom prst="ellipse">
              <a:avLst/>
            </a:prstGeom>
            <a:solidFill>
              <a:srgbClr val="006C5A"/>
            </a:solidFill>
            <a:ln w="381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AB279A-5826-9251-45E7-F0A7ECA0B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71756" y="3854993"/>
              <a:ext cx="664866" cy="6648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E1F027-002C-A3EA-F868-EE8A87A71FC0}"/>
              </a:ext>
            </a:extLst>
          </p:cNvPr>
          <p:cNvSpPr txBox="1"/>
          <p:nvPr/>
        </p:nvSpPr>
        <p:spPr>
          <a:xfrm>
            <a:off x="7852609" y="3572909"/>
            <a:ext cx="3644316" cy="27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GRB’s mortgage and lending process is </a:t>
            </a:r>
            <a:r>
              <a:rPr lang="en-US" sz="1600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located all in one location </a:t>
            </a: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– providing quick decision-making and turn-around times for </a:t>
            </a:r>
            <a:r>
              <a:rPr lang="en-US" sz="1600" b="1" i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YOU!</a:t>
            </a:r>
          </a:p>
          <a:p>
            <a:pPr>
              <a:lnSpc>
                <a:spcPct val="120000"/>
              </a:lnSpc>
            </a:pPr>
            <a:endParaRPr lang="en-US" sz="800" b="1" i="1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LOCAL </a:t>
            </a: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Originating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LOCAL </a:t>
            </a: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Processing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LOCAL </a:t>
            </a: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Underwriting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LOCAL </a:t>
            </a: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Closing/Post Closing</a:t>
            </a:r>
          </a:p>
        </p:txBody>
      </p:sp>
    </p:spTree>
    <p:extLst>
      <p:ext uri="{BB962C8B-B14F-4D97-AF65-F5344CB8AC3E}">
        <p14:creationId xmlns:p14="http://schemas.microsoft.com/office/powerpoint/2010/main" val="25269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rectangular signs with text&#10;&#10;Description automatically generated with medium confidence">
            <a:extLst>
              <a:ext uri="{FF2B5EF4-FFF2-40B4-BE49-F238E27FC236}">
                <a16:creationId xmlns:a16="http://schemas.microsoft.com/office/drawing/2014/main" id="{E24DBBB9-A39A-7FD3-37B5-F92B0CB7F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31" y="0"/>
            <a:ext cx="942843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A8F3C-0F00-B8A5-5F9D-30DF74CC9A5A}"/>
              </a:ext>
            </a:extLst>
          </p:cNvPr>
          <p:cNvSpPr/>
          <p:nvPr/>
        </p:nvSpPr>
        <p:spPr>
          <a:xfrm>
            <a:off x="0" y="0"/>
            <a:ext cx="1876425" cy="6858000"/>
          </a:xfrm>
          <a:prstGeom prst="rect">
            <a:avLst/>
          </a:prstGeom>
          <a:solidFill>
            <a:srgbClr val="3C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C565A-0FB4-0A6E-3B51-BBD81EF42F76}"/>
              </a:ext>
            </a:extLst>
          </p:cNvPr>
          <p:cNvSpPr txBox="1"/>
          <p:nvPr/>
        </p:nvSpPr>
        <p:spPr>
          <a:xfrm rot="16200000">
            <a:off x="-2490789" y="3105836"/>
            <a:ext cx="68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MORTGAGE PROCESS</a:t>
            </a:r>
          </a:p>
        </p:txBody>
      </p:sp>
    </p:spTree>
    <p:extLst>
      <p:ext uri="{BB962C8B-B14F-4D97-AF65-F5344CB8AC3E}">
        <p14:creationId xmlns:p14="http://schemas.microsoft.com/office/powerpoint/2010/main" val="140499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A337B-20A3-139B-1FC6-BD32983FFCFB}"/>
              </a:ext>
            </a:extLst>
          </p:cNvPr>
          <p:cNvSpPr/>
          <p:nvPr/>
        </p:nvSpPr>
        <p:spPr>
          <a:xfrm>
            <a:off x="0" y="0"/>
            <a:ext cx="12192000" cy="2200274"/>
          </a:xfrm>
          <a:prstGeom prst="rect">
            <a:avLst/>
          </a:prstGeom>
          <a:solidFill>
            <a:srgbClr val="3C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7CAD9-E6A6-0CCE-3231-AC762A652D1D}"/>
              </a:ext>
            </a:extLst>
          </p:cNvPr>
          <p:cNvSpPr txBox="1"/>
          <p:nvPr/>
        </p:nvSpPr>
        <p:spPr>
          <a:xfrm>
            <a:off x="0" y="339085"/>
            <a:ext cx="12192000" cy="153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Know the Terminology</a:t>
            </a:r>
          </a:p>
          <a:p>
            <a:pPr algn="ctr">
              <a:lnSpc>
                <a:spcPct val="120000"/>
              </a:lnSpc>
            </a:pPr>
            <a:endParaRPr lang="en-US" sz="800" b="1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During the home buying process, you may hear several terms or acronyms that don’t sound familiar.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Common terms you’ll hear include: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4DB167-8BA1-318C-720E-093C30BC3080}"/>
              </a:ext>
            </a:extLst>
          </p:cNvPr>
          <p:cNvSpPr/>
          <p:nvPr/>
        </p:nvSpPr>
        <p:spPr>
          <a:xfrm>
            <a:off x="314325" y="2914652"/>
            <a:ext cx="2447925" cy="3219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BB232-DD3D-90C9-8D42-AF1B9663E101}"/>
              </a:ext>
            </a:extLst>
          </p:cNvPr>
          <p:cNvSpPr/>
          <p:nvPr/>
        </p:nvSpPr>
        <p:spPr>
          <a:xfrm>
            <a:off x="3371850" y="2914652"/>
            <a:ext cx="2447925" cy="3219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A5381-90A7-2E78-60E9-B7154EDD7302}"/>
              </a:ext>
            </a:extLst>
          </p:cNvPr>
          <p:cNvSpPr/>
          <p:nvPr/>
        </p:nvSpPr>
        <p:spPr>
          <a:xfrm>
            <a:off x="6429375" y="2914652"/>
            <a:ext cx="2447925" cy="3219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F6823-AFDB-9E9E-E921-4D2F9FD79223}"/>
              </a:ext>
            </a:extLst>
          </p:cNvPr>
          <p:cNvSpPr/>
          <p:nvPr/>
        </p:nvSpPr>
        <p:spPr>
          <a:xfrm>
            <a:off x="9486900" y="2914652"/>
            <a:ext cx="2447925" cy="3219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D81D0-3E52-1F25-EF0A-417962C42D14}"/>
              </a:ext>
            </a:extLst>
          </p:cNvPr>
          <p:cNvSpPr txBox="1"/>
          <p:nvPr/>
        </p:nvSpPr>
        <p:spPr>
          <a:xfrm>
            <a:off x="314325" y="3228975"/>
            <a:ext cx="2447925" cy="240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C5A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Down Payment</a:t>
            </a:r>
          </a:p>
          <a:p>
            <a:pPr algn="ctr"/>
            <a:endParaRPr lang="en-US" b="1" dirty="0">
              <a:solidFill>
                <a:srgbClr val="006C5A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The difference between the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purchase price and mortgage amount.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5F5BA-2E1F-E7EF-883B-9EC882A2D7AD}"/>
              </a:ext>
            </a:extLst>
          </p:cNvPr>
          <p:cNvSpPr txBox="1"/>
          <p:nvPr/>
        </p:nvSpPr>
        <p:spPr>
          <a:xfrm>
            <a:off x="3371849" y="3228975"/>
            <a:ext cx="2447925" cy="218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C5A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Closing Costs</a:t>
            </a:r>
          </a:p>
          <a:p>
            <a:pPr algn="ctr"/>
            <a:endParaRPr lang="en-US" b="1" dirty="0">
              <a:solidFill>
                <a:srgbClr val="006C5A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Costs payable by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both seller and buyer at the time of settlement, when the purchase of the property is finalized.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11C1B-C1BA-1508-9812-1545BF3EECCD}"/>
              </a:ext>
            </a:extLst>
          </p:cNvPr>
          <p:cNvSpPr txBox="1"/>
          <p:nvPr/>
        </p:nvSpPr>
        <p:spPr>
          <a:xfrm>
            <a:off x="6429375" y="3228975"/>
            <a:ext cx="2447925" cy="172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C5A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PITI</a:t>
            </a:r>
          </a:p>
          <a:p>
            <a:pPr algn="ctr"/>
            <a:endParaRPr lang="en-US" b="1" dirty="0">
              <a:solidFill>
                <a:srgbClr val="006C5A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Abbreviation for principal, interest, taxes, and insurance.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817210-7E79-1168-48DC-2FE5647FCC8D}"/>
              </a:ext>
            </a:extLst>
          </p:cNvPr>
          <p:cNvSpPr txBox="1"/>
          <p:nvPr/>
        </p:nvSpPr>
        <p:spPr>
          <a:xfrm>
            <a:off x="9486899" y="3228975"/>
            <a:ext cx="2447925" cy="280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C5A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PMI</a:t>
            </a:r>
          </a:p>
          <a:p>
            <a:pPr algn="ctr"/>
            <a:endParaRPr lang="en-US" sz="1600" b="1" dirty="0">
              <a:solidFill>
                <a:srgbClr val="006C5A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5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Abbreviation for Private Mortgage Insurance – insurance paid by the borrower to guard against loss due to foreclosure or loan default on a financed home.</a:t>
            </a:r>
          </a:p>
        </p:txBody>
      </p:sp>
    </p:spTree>
    <p:extLst>
      <p:ext uri="{BB962C8B-B14F-4D97-AF65-F5344CB8AC3E}">
        <p14:creationId xmlns:p14="http://schemas.microsoft.com/office/powerpoint/2010/main" val="242768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7E4298-E508-9D3D-6A28-A445C82568F9}"/>
              </a:ext>
            </a:extLst>
          </p:cNvPr>
          <p:cNvSpPr/>
          <p:nvPr/>
        </p:nvSpPr>
        <p:spPr>
          <a:xfrm>
            <a:off x="6809874" y="0"/>
            <a:ext cx="5378475" cy="6858000"/>
          </a:xfrm>
          <a:prstGeom prst="rect">
            <a:avLst/>
          </a:prstGeom>
          <a:solidFill>
            <a:srgbClr val="3C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8332B-1902-F9AF-0A6C-564F0D019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6809874" cy="45399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915309-5F62-D3DB-0ACE-F8F84E7F0CAF}"/>
              </a:ext>
            </a:extLst>
          </p:cNvPr>
          <p:cNvSpPr/>
          <p:nvPr/>
        </p:nvSpPr>
        <p:spPr>
          <a:xfrm>
            <a:off x="0" y="-1"/>
            <a:ext cx="6809873" cy="45399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B85FF0-B8E1-9208-F30E-800FDF4F9C40}"/>
              </a:ext>
            </a:extLst>
          </p:cNvPr>
          <p:cNvSpPr txBox="1"/>
          <p:nvPr/>
        </p:nvSpPr>
        <p:spPr>
          <a:xfrm>
            <a:off x="0" y="3501008"/>
            <a:ext cx="6455733" cy="2600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rgbClr val="006C5A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FIRST-TIME</a:t>
            </a:r>
          </a:p>
          <a:p>
            <a:pPr algn="ctr"/>
            <a:r>
              <a:rPr lang="en-US" sz="6000" b="1" dirty="0">
                <a:solidFill>
                  <a:srgbClr val="006C5A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Homebuyers</a:t>
            </a:r>
          </a:p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Offering down payment assistance programs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and local grant opportunities.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76953-CE1B-DD7D-F4F2-E354203AF200}"/>
              </a:ext>
            </a:extLst>
          </p:cNvPr>
          <p:cNvSpPr txBox="1"/>
          <p:nvPr/>
        </p:nvSpPr>
        <p:spPr>
          <a:xfrm>
            <a:off x="7463698" y="2462461"/>
            <a:ext cx="4070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Homebuyer Dream Program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SONYMA Programs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City of Rochester HPAP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City of Rochester/RCSD EAHI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00FF1-B96C-BFE8-5434-180017453334}"/>
              </a:ext>
            </a:extLst>
          </p:cNvPr>
          <p:cNvSpPr txBox="1"/>
          <p:nvPr/>
        </p:nvSpPr>
        <p:spPr>
          <a:xfrm>
            <a:off x="6832836" y="567520"/>
            <a:ext cx="5332551" cy="1212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Available mortgage programs and</a:t>
            </a:r>
          </a:p>
          <a:p>
            <a:pPr algn="ctr">
              <a:lnSpc>
                <a:spcPct val="125000"/>
              </a:lnSpc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grants available to 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first-time</a:t>
            </a:r>
          </a:p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homebuyers 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through GRB include: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B643C1-1B7D-FBAF-5718-5EBE5C35B495}"/>
              </a:ext>
            </a:extLst>
          </p:cNvPr>
          <p:cNvSpPr/>
          <p:nvPr/>
        </p:nvSpPr>
        <p:spPr>
          <a:xfrm rot="16200000">
            <a:off x="3407590" y="3406139"/>
            <a:ext cx="6857998" cy="45719"/>
          </a:xfrm>
          <a:prstGeom prst="rect">
            <a:avLst/>
          </a:prstGeom>
          <a:solidFill>
            <a:srgbClr val="004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5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F3E81-4408-C31C-AD8E-A83F0B2188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9"/>
          <a:stretch/>
        </p:blipFill>
        <p:spPr>
          <a:xfrm>
            <a:off x="-27040" y="1"/>
            <a:ext cx="6847873" cy="47920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915309-5F62-D3DB-0ACE-F8F84E7F0CAF}"/>
              </a:ext>
            </a:extLst>
          </p:cNvPr>
          <p:cNvSpPr/>
          <p:nvPr/>
        </p:nvSpPr>
        <p:spPr>
          <a:xfrm>
            <a:off x="-21244" y="-2"/>
            <a:ext cx="6829490" cy="4792077"/>
          </a:xfrm>
          <a:prstGeom prst="rect">
            <a:avLst/>
          </a:prstGeom>
          <a:gradFill>
            <a:gsLst>
              <a:gs pos="69000">
                <a:srgbClr val="FDFEFF">
                  <a:alpha val="75000"/>
                </a:srgbClr>
              </a:gs>
              <a:gs pos="37000">
                <a:srgbClr val="FBFCFE">
                  <a:alpha val="5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9FDB5B-C087-C8EA-4E22-20A981F825CB}"/>
              </a:ext>
            </a:extLst>
          </p:cNvPr>
          <p:cNvSpPr/>
          <p:nvPr/>
        </p:nvSpPr>
        <p:spPr>
          <a:xfrm>
            <a:off x="6809874" y="0"/>
            <a:ext cx="5378475" cy="6858000"/>
          </a:xfrm>
          <a:prstGeom prst="rect">
            <a:avLst/>
          </a:prstGeom>
          <a:solidFill>
            <a:srgbClr val="3C7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E3FAA9-6C36-AF3B-BE4D-CF8A09BB92B0}"/>
              </a:ext>
            </a:extLst>
          </p:cNvPr>
          <p:cNvSpPr txBox="1"/>
          <p:nvPr/>
        </p:nvSpPr>
        <p:spPr>
          <a:xfrm>
            <a:off x="-1" y="3344779"/>
            <a:ext cx="68098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pc="-150" dirty="0">
                <a:solidFill>
                  <a:srgbClr val="006C5A"/>
                </a:solidFill>
                <a:latin typeface="Montserrat ExtraBold" panose="00000900000000000000" pitchFamily="50" charset="0"/>
                <a:ea typeface="Lato" panose="020F0502020204030203" pitchFamily="34" charset="0"/>
                <a:cs typeface="Segoe UI" panose="020B0502040204020203" pitchFamily="34" charset="0"/>
              </a:rPr>
              <a:t>Homebuyer</a:t>
            </a:r>
          </a:p>
          <a:p>
            <a:pPr algn="ctr"/>
            <a:r>
              <a:rPr lang="en-US" sz="5500" b="1" spc="-150" dirty="0">
                <a:solidFill>
                  <a:srgbClr val="006C5A"/>
                </a:solidFill>
                <a:latin typeface="Montserrat ExtraBold" panose="00000900000000000000" pitchFamily="50" charset="0"/>
                <a:ea typeface="Lato" panose="020F0502020204030203" pitchFamily="34" charset="0"/>
                <a:cs typeface="Segoe UI" panose="020B0502040204020203" pitchFamily="34" charset="0"/>
              </a:rPr>
              <a:t>Dream Program</a:t>
            </a:r>
            <a:r>
              <a:rPr lang="en-US" sz="2400" b="1" i="0" baseline="90000" dirty="0">
                <a:solidFill>
                  <a:srgbClr val="006C5A"/>
                </a:solidFill>
                <a:effectLst/>
                <a:latin typeface="Montserrat" panose="00000500000000000000" pitchFamily="2" charset="0"/>
              </a:rPr>
              <a:t>©</a:t>
            </a:r>
            <a:endParaRPr lang="en-US" sz="4800" b="1" cap="small" spc="-150" baseline="90000" dirty="0">
              <a:solidFill>
                <a:srgbClr val="006C5A"/>
              </a:solidFill>
              <a:latin typeface="Montserrat" panose="00000500000000000000" pitchFamily="2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A0B94-FCCB-2BA7-871F-D4F97181962C}"/>
              </a:ext>
            </a:extLst>
          </p:cNvPr>
          <p:cNvSpPr/>
          <p:nvPr/>
        </p:nvSpPr>
        <p:spPr>
          <a:xfrm rot="16200000">
            <a:off x="3407590" y="3406139"/>
            <a:ext cx="6857998" cy="45719"/>
          </a:xfrm>
          <a:prstGeom prst="rect">
            <a:avLst/>
          </a:prstGeom>
          <a:solidFill>
            <a:srgbClr val="004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4E6E6E-7C05-0289-BA1B-C100F48C8C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5056" y="397895"/>
            <a:ext cx="1917887" cy="1406450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AD47B7-AFF3-F23A-A0C1-D4A2963D63FB}"/>
              </a:ext>
            </a:extLst>
          </p:cNvPr>
          <p:cNvSpPr txBox="1"/>
          <p:nvPr/>
        </p:nvSpPr>
        <p:spPr>
          <a:xfrm>
            <a:off x="-1" y="5316276"/>
            <a:ext cx="6809875" cy="988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The </a:t>
            </a:r>
            <a:r>
              <a:rPr lang="en-US" sz="1600" b="1" dirty="0"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Homebuyer Dream Program</a:t>
            </a:r>
            <a:r>
              <a:rPr lang="en-US" sz="1200" b="1" i="0" baseline="44000" dirty="0">
                <a:effectLst/>
                <a:latin typeface="Montserrat" panose="00000500000000000000" pitchFamily="2" charset="0"/>
              </a:rPr>
              <a:t>©</a:t>
            </a:r>
            <a:r>
              <a:rPr lang="en-US" sz="1600" b="1" dirty="0"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 (HDP</a:t>
            </a:r>
            <a:r>
              <a:rPr lang="en-US" sz="1200" b="1" i="0" baseline="44000" dirty="0">
                <a:effectLst/>
                <a:latin typeface="Montserrat" panose="00000500000000000000" pitchFamily="2" charset="0"/>
              </a:rPr>
              <a:t>©</a:t>
            </a:r>
            <a:r>
              <a:rPr lang="en-US" sz="1600" b="1" dirty="0"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) </a:t>
            </a: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is a non-competitive</a:t>
            </a:r>
          </a:p>
          <a:p>
            <a:pPr algn="ctr">
              <a:lnSpc>
                <a:spcPct val="125000"/>
              </a:lnSpc>
            </a:pP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grant program offered to eligible first-time home buyers that</a:t>
            </a:r>
          </a:p>
          <a:p>
            <a:pPr algn="ctr">
              <a:lnSpc>
                <a:spcPct val="125000"/>
              </a:lnSpc>
            </a:pP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provides </a:t>
            </a:r>
            <a:r>
              <a:rPr lang="en-US" sz="1600" b="1" dirty="0"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up to $20,000 </a:t>
            </a:r>
            <a:r>
              <a:rPr lang="en-US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on a first come, first serve basis.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414D5-485C-CABF-CA64-5A64A7536F7E}"/>
              </a:ext>
            </a:extLst>
          </p:cNvPr>
          <p:cNvSpPr txBox="1"/>
          <p:nvPr/>
        </p:nvSpPr>
        <p:spPr>
          <a:xfrm>
            <a:off x="6853973" y="1997568"/>
            <a:ext cx="5332551" cy="23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Through the 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2024 Homebuyer Dream</a:t>
            </a:r>
          </a:p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Program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GRB was able to assist:</a:t>
            </a:r>
          </a:p>
          <a:p>
            <a:pPr algn="ctr">
              <a:lnSpc>
                <a:spcPct val="125000"/>
              </a:lnSpc>
            </a:pPr>
            <a:endParaRPr lang="en-US" sz="1050" dirty="0">
              <a:solidFill>
                <a:schemeClr val="bg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540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120</a:t>
            </a:r>
          </a:p>
          <a:p>
            <a:pPr algn="ctr">
              <a:lnSpc>
                <a:spcPct val="125000"/>
              </a:lnSpc>
            </a:pPr>
            <a:r>
              <a:rPr lang="en-US" sz="1200" spc="300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FIRST TIME HOMEBUYERS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381A4-FC0D-CA6B-3C74-1EFEB81F1208}"/>
              </a:ext>
            </a:extLst>
          </p:cNvPr>
          <p:cNvSpPr txBox="1"/>
          <p:nvPr/>
        </p:nvSpPr>
        <p:spPr>
          <a:xfrm>
            <a:off x="6861077" y="5316276"/>
            <a:ext cx="5332551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More details for the 2025 Homebuyer Dream Program</a:t>
            </a:r>
          </a:p>
          <a:p>
            <a:pPr algn="ctr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will be available </a:t>
            </a:r>
            <a:r>
              <a:rPr lang="en-US" sz="1500" b="1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after December 10, 2024</a:t>
            </a:r>
            <a:r>
              <a:rPr lang="en-US" sz="15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0BC71-2CEC-161A-EDC9-AB335EDBA3D6}"/>
              </a:ext>
            </a:extLst>
          </p:cNvPr>
          <p:cNvCxnSpPr>
            <a:cxnSpLocks/>
          </p:cNvCxnSpPr>
          <p:nvPr/>
        </p:nvCxnSpPr>
        <p:spPr>
          <a:xfrm>
            <a:off x="7756426" y="4844329"/>
            <a:ext cx="3485369" cy="0"/>
          </a:xfrm>
          <a:prstGeom prst="line">
            <a:avLst/>
          </a:prstGeom>
          <a:ln w="2857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85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1101</Words>
  <Application>Microsoft Office PowerPoint</Application>
  <PresentationFormat>Widescreen</PresentationFormat>
  <Paragraphs>191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Montserrat ExtraBold</vt:lpstr>
      <vt:lpstr>Arial</vt:lpstr>
      <vt:lpstr>Lato</vt:lpstr>
      <vt:lpstr>Calibri</vt:lpstr>
      <vt:lpstr>Segoe UI</vt:lpstr>
      <vt:lpstr>Montserrat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Gordon, Chelsea J.</dc:creator>
  <cp:lastModifiedBy>Torres, Rebeca</cp:lastModifiedBy>
  <cp:revision>41</cp:revision>
  <dcterms:created xsi:type="dcterms:W3CDTF">2023-12-20T14:37:48Z</dcterms:created>
  <dcterms:modified xsi:type="dcterms:W3CDTF">2024-11-18T13:39:11Z</dcterms:modified>
</cp:coreProperties>
</file>